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2" r:id="rId2"/>
    <p:sldId id="290" r:id="rId3"/>
    <p:sldId id="292" r:id="rId4"/>
    <p:sldId id="287" r:id="rId5"/>
    <p:sldId id="296" r:id="rId6"/>
    <p:sldId id="298" r:id="rId7"/>
    <p:sldId id="293" r:id="rId8"/>
    <p:sldId id="300" r:id="rId9"/>
    <p:sldId id="26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870" autoAdjust="0"/>
    <p:restoredTop sz="93673" autoAdjust="0"/>
  </p:normalViewPr>
  <p:slideViewPr>
    <p:cSldViewPr>
      <p:cViewPr>
        <p:scale>
          <a:sx n="75" d="100"/>
          <a:sy n="75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DB70E4-3AC7-4B6B-BF15-EFB1497B98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046D4-BB62-456F-AE45-163E4FBB5F62}" type="slidenum">
              <a:rPr lang="en-US"/>
              <a:pPr/>
              <a:t>9</a:t>
            </a:fld>
            <a:endParaRPr lang="en-US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DE8D3E-E903-41C1-A0D4-152E857B3216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7D507-1767-40D0-8CE9-B5E06E4008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AAC80-1448-4EE7-B65F-7A623EEE4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6DF33-5706-45DF-91F6-BFC8EBCA8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7122B8-E0AB-47C0-8A57-AEFB28BDB2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B954E50-A498-49EB-92B7-21722ECE10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50416-0505-492B-B6F2-B75DB126A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F8D65-E78C-4A6A-81C0-F11EDB5F1F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624E9-3FD8-4E49-9BF1-9C6B56475B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C263D-2D33-48B1-A012-241C1F64E7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45CB-1CF8-400D-B3C7-CF1F782E2D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F8BC6-9859-4326-940A-2968189BC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A736A-35E7-41F5-9B59-96DDC03BEA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AAE35-EC29-44CE-A79A-F52EE89B9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4E7B95-D3F2-46D8-90EB-D1AEC6548F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50865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167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ÔN TẬP HÌNH HỌC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endParaRPr lang="en-US" sz="2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9" name="WordArt 7"/>
          <p:cNvSpPr>
            <a:spLocks noChangeArrowheads="1" noChangeShapeType="1" noTextEdit="1"/>
          </p:cNvSpPr>
          <p:nvPr/>
        </p:nvSpPr>
        <p:spPr bwMode="auto">
          <a:xfrm>
            <a:off x="2971800" y="838200"/>
            <a:ext cx="3048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66FFFF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54" name="WordArt 22"/>
          <p:cNvSpPr>
            <a:spLocks noChangeArrowheads="1" noChangeShapeType="1" noTextEdit="1"/>
          </p:cNvSpPr>
          <p:nvPr/>
        </p:nvSpPr>
        <p:spPr bwMode="auto">
          <a:xfrm>
            <a:off x="1371600" y="838200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Toán: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304800" y="2819400"/>
            <a:ext cx="8839200" cy="248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Bµi 1: ViÕt sè thÝch hîp vµo chç chÊm: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a)15 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=      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            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b) 500cm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   =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        c)1cm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=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103 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=      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            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1300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=  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latin typeface=".VnTime" pitchFamily="34" charset="0"/>
              </a:rPr>
              <a:t> </a:t>
            </a:r>
            <a:r>
              <a:rPr lang="en-US" sz="2000">
                <a:latin typeface=".VnTime" pitchFamily="34" charset="0"/>
              </a:rPr>
              <a:t>              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 dm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= </a:t>
            </a: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… 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  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</a:p>
          <a:p>
            <a:pPr marL="342900" indent="-342900" algn="ctr">
              <a:spcBef>
                <a:spcPct val="50000"/>
              </a:spcBef>
            </a:pPr>
            <a:endParaRPr lang="en-US" sz="2000" b="1" baseline="30000">
              <a:solidFill>
                <a:srgbClr val="0000FF"/>
              </a:solidFill>
              <a:latin typeface=".VnTime" pitchFamily="34" charset="0"/>
            </a:endParaRPr>
          </a:p>
          <a:p>
            <a:pPr marL="342900" indent="-342900" algn="ctr">
              <a:spcBef>
                <a:spcPct val="50000"/>
              </a:spcBef>
            </a:pPr>
            <a:endParaRPr lang="en-US" sz="2000" b="1" baseline="30000">
              <a:solidFill>
                <a:srgbClr val="0000FF"/>
              </a:solidFill>
              <a:latin typeface=".VnTime" pitchFamily="34" charset="0"/>
            </a:endParaRPr>
          </a:p>
          <a:p>
            <a:pPr marL="342900" indent="-342900" algn="ctr">
              <a:spcBef>
                <a:spcPct val="50000"/>
              </a:spcBef>
            </a:pPr>
            <a:endParaRPr lang="en-US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1752600" y="3340100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1500</a:t>
            </a:r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1752600" y="3792538"/>
            <a:ext cx="882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10300</a:t>
            </a:r>
          </a:p>
        </p:txBody>
      </p:sp>
      <p:sp>
        <p:nvSpPr>
          <p:cNvPr id="69659" name="Rectangle 27"/>
          <p:cNvSpPr>
            <a:spLocks noChangeArrowheads="1"/>
          </p:cNvSpPr>
          <p:nvPr/>
        </p:nvSpPr>
        <p:spPr bwMode="auto">
          <a:xfrm>
            <a:off x="4953000" y="3771900"/>
            <a:ext cx="501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13</a:t>
            </a:r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>
            <a:off x="5033963" y="3341688"/>
            <a:ext cx="374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5</a:t>
            </a:r>
          </a:p>
        </p:txBody>
      </p:sp>
      <p:sp>
        <p:nvSpPr>
          <p:cNvPr id="69662" name="Rectangle 30"/>
          <p:cNvSpPr>
            <a:spLocks noChangeArrowheads="1"/>
          </p:cNvSpPr>
          <p:nvPr/>
        </p:nvSpPr>
        <p:spPr bwMode="auto">
          <a:xfrm>
            <a:off x="7586663" y="37084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 1</a:t>
            </a:r>
            <a:r>
              <a:rPr lang="en-US" sz="2000" b="1" u="sng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69665" name="Rectangle 3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76" name="Line 44"/>
          <p:cNvSpPr>
            <a:spLocks noChangeShapeType="1"/>
          </p:cNvSpPr>
          <p:nvPr/>
        </p:nvSpPr>
        <p:spPr bwMode="auto">
          <a:xfrm>
            <a:off x="76962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9682" name="Object 50"/>
          <p:cNvGraphicFramePr>
            <a:graphicFrameLocks noChangeAspect="1"/>
          </p:cNvGraphicFramePr>
          <p:nvPr>
            <p:ph sz="quarter" idx="3"/>
          </p:nvPr>
        </p:nvGraphicFramePr>
        <p:xfrm>
          <a:off x="2419350" y="4924425"/>
          <a:ext cx="114300" cy="215900"/>
        </p:xfrm>
        <a:graphic>
          <a:graphicData uri="http://schemas.openxmlformats.org/presentationml/2006/ole">
            <p:oleObj spid="_x0000_s69682" name="Equation" r:id="rId3" imgW="114120" imgH="215640" progId="Equation.3">
              <p:embed/>
            </p:oleObj>
          </a:graphicData>
        </a:graphic>
      </p:graphicFrame>
      <p:graphicFrame>
        <p:nvGraphicFramePr>
          <p:cNvPr id="69688" name="Object 56"/>
          <p:cNvGraphicFramePr>
            <a:graphicFrameLocks noChangeAspect="1"/>
          </p:cNvGraphicFramePr>
          <p:nvPr>
            <p:ph sz="quarter" idx="2"/>
          </p:nvPr>
        </p:nvGraphicFramePr>
        <p:xfrm>
          <a:off x="1676400" y="4495800"/>
          <a:ext cx="4064000" cy="2192338"/>
        </p:xfrm>
        <a:graphic>
          <a:graphicData uri="http://schemas.openxmlformats.org/presentationml/2006/ole">
            <p:oleObj spid="_x0000_s69688" name="Chart" r:id="rId4" imgW="4038600" imgH="2181149" progId="MSGraph.Chart.8">
              <p:embed followColorScheme="full"/>
            </p:oleObj>
          </a:graphicData>
        </a:graphic>
      </p:graphicFrame>
      <p:sp>
        <p:nvSpPr>
          <p:cNvPr id="69691" name="Rectangle 59"/>
          <p:cNvSpPr>
            <a:spLocks noChangeArrowheads="1"/>
          </p:cNvSpPr>
          <p:nvPr/>
        </p:nvSpPr>
        <p:spPr bwMode="auto">
          <a:xfrm>
            <a:off x="7548563" y="3209925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 1</a:t>
            </a:r>
            <a:r>
              <a:rPr lang="en-US" sz="2000" b="1" u="sng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r>
              <a:rPr lang="en-US" sz="2000" b="1">
                <a:solidFill>
                  <a:srgbClr val="FF0000"/>
                </a:solidFill>
                <a:latin typeface=".VnTime" pitchFamily="34" charset="0"/>
              </a:rPr>
              <a:t> 100</a:t>
            </a:r>
          </a:p>
        </p:txBody>
      </p:sp>
      <p:sp>
        <p:nvSpPr>
          <p:cNvPr id="69692" name="Line 60"/>
          <p:cNvSpPr>
            <a:spLocks noChangeShapeType="1"/>
          </p:cNvSpPr>
          <p:nvPr/>
        </p:nvSpPr>
        <p:spPr bwMode="auto">
          <a:xfrm>
            <a:off x="7696200" y="4038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9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9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9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 animBg="1"/>
      <p:bldP spid="69656" grpId="0"/>
      <p:bldP spid="69657" grpId="0"/>
      <p:bldP spid="69658" grpId="0"/>
      <p:bldP spid="69659" grpId="0"/>
      <p:bldP spid="69660" grpId="0"/>
      <p:bldP spid="69662" grpId="0"/>
      <p:bldP spid="69676" grpId="0" animBg="1"/>
      <p:bldP spid="69691" grpId="0"/>
      <p:bldP spid="696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-88900" y="1647825"/>
            <a:ext cx="6872288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.VnTime" pitchFamily="34" charset="0"/>
              </a:rPr>
              <a:t>Bµi1</a:t>
            </a: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: Quan s¸t h×nh bªn, h·y chØ ra :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a) C¸c c¹nh song song víi nhau;</a:t>
            </a:r>
          </a:p>
        </p:txBody>
      </p:sp>
      <p:sp>
        <p:nvSpPr>
          <p:cNvPr id="71722" name="Text Box 42"/>
          <p:cNvSpPr txBox="1">
            <a:spLocks noChangeArrowheads="1"/>
          </p:cNvSpPr>
          <p:nvPr/>
        </p:nvSpPr>
        <p:spPr bwMode="auto">
          <a:xfrm>
            <a:off x="2133600" y="54324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000" b="1">
              <a:latin typeface="Tahoma" pitchFamily="34" charset="0"/>
            </a:endParaRPr>
          </a:p>
        </p:txBody>
      </p:sp>
      <p:grpSp>
        <p:nvGrpSpPr>
          <p:cNvPr id="71790" name="Group 110"/>
          <p:cNvGrpSpPr>
            <a:grpSpLocks/>
          </p:cNvGrpSpPr>
          <p:nvPr/>
        </p:nvGrpSpPr>
        <p:grpSpPr bwMode="auto">
          <a:xfrm>
            <a:off x="6477000" y="1447800"/>
            <a:ext cx="2209800" cy="2085975"/>
            <a:chOff x="4062" y="912"/>
            <a:chExt cx="1392" cy="1314"/>
          </a:xfrm>
        </p:grpSpPr>
        <p:sp>
          <p:nvSpPr>
            <p:cNvPr id="71778" name="Line 98"/>
            <p:cNvSpPr>
              <a:spLocks noChangeShapeType="1"/>
            </p:cNvSpPr>
            <p:nvPr/>
          </p:nvSpPr>
          <p:spPr bwMode="auto">
            <a:xfrm>
              <a:off x="4224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0" name="Group 100"/>
            <p:cNvGrpSpPr>
              <a:grpSpLocks/>
            </p:cNvGrpSpPr>
            <p:nvPr/>
          </p:nvGrpSpPr>
          <p:grpSpPr bwMode="auto">
            <a:xfrm>
              <a:off x="4224" y="1104"/>
              <a:ext cx="1056" cy="912"/>
              <a:chOff x="4320" y="1056"/>
              <a:chExt cx="1056" cy="912"/>
            </a:xfrm>
          </p:grpSpPr>
          <p:sp>
            <p:nvSpPr>
              <p:cNvPr id="71776" name="Line 96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77" name="Line 97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10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79" name="Line 99"/>
              <p:cNvSpPr>
                <a:spLocks noChangeShapeType="1"/>
              </p:cNvSpPr>
              <p:nvPr/>
            </p:nvSpPr>
            <p:spPr bwMode="auto">
              <a:xfrm flipV="1">
                <a:off x="4992" y="1056"/>
                <a:ext cx="384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81" name="Text Box 101"/>
            <p:cNvSpPr txBox="1">
              <a:spLocks noChangeArrowheads="1"/>
            </p:cNvSpPr>
            <p:nvPr/>
          </p:nvSpPr>
          <p:spPr bwMode="auto">
            <a:xfrm>
              <a:off x="4083" y="91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71783" name="Text Box 103"/>
            <p:cNvSpPr txBox="1">
              <a:spLocks noChangeArrowheads="1"/>
            </p:cNvSpPr>
            <p:nvPr/>
          </p:nvSpPr>
          <p:spPr bwMode="auto">
            <a:xfrm>
              <a:off x="5214" y="93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71784" name="Text Box 104"/>
            <p:cNvSpPr txBox="1">
              <a:spLocks noChangeArrowheads="1"/>
            </p:cNvSpPr>
            <p:nvPr/>
          </p:nvSpPr>
          <p:spPr bwMode="auto">
            <a:xfrm>
              <a:off x="4062" y="1995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  <p:sp>
          <p:nvSpPr>
            <p:cNvPr id="71786" name="Text Box 106"/>
            <p:cNvSpPr txBox="1">
              <a:spLocks noChangeArrowheads="1"/>
            </p:cNvSpPr>
            <p:nvPr/>
          </p:nvSpPr>
          <p:spPr bwMode="auto">
            <a:xfrm>
              <a:off x="4836" y="1983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sp>
        <p:nvSpPr>
          <p:cNvPr id="71787" name="Rectangle 107"/>
          <p:cNvSpPr>
            <a:spLocks noChangeArrowheads="1"/>
          </p:cNvSpPr>
          <p:nvPr/>
        </p:nvSpPr>
        <p:spPr bwMode="auto">
          <a:xfrm>
            <a:off x="1143000" y="2628900"/>
            <a:ext cx="5284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C¹nh AB vµ c¹nh DC song song víi nhau.</a:t>
            </a:r>
          </a:p>
        </p:txBody>
      </p:sp>
      <p:sp>
        <p:nvSpPr>
          <p:cNvPr id="71788" name="Rectangle 108"/>
          <p:cNvSpPr>
            <a:spLocks noChangeArrowheads="1"/>
          </p:cNvSpPr>
          <p:nvPr/>
        </p:nvSpPr>
        <p:spPr bwMode="auto">
          <a:xfrm>
            <a:off x="1066800" y="3733800"/>
            <a:ext cx="5359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C¹nh AB vµ c¹nh AD vu«ng gãc víi nhau;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C¹nh AD vµ c¹nh DC vu«ng gãc víi nhau.</a:t>
            </a:r>
          </a:p>
        </p:txBody>
      </p:sp>
      <p:sp>
        <p:nvSpPr>
          <p:cNvPr id="71791" name="Text Box 111"/>
          <p:cNvSpPr txBox="1">
            <a:spLocks noChangeArrowheads="1"/>
          </p:cNvSpPr>
          <p:nvPr/>
        </p:nvSpPr>
        <p:spPr bwMode="auto">
          <a:xfrm>
            <a:off x="-50800" y="3124200"/>
            <a:ext cx="687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b) C¸c c¹nh vu«ng gãc víi nhau.</a:t>
            </a:r>
            <a:endParaRPr lang="en-US" sz="2400">
              <a:solidFill>
                <a:srgbClr val="0000FF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7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7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788" grpId="0"/>
      <p:bldP spid="717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838200" y="16002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VNI-Times" pitchFamily="2" charset="0"/>
              </a:rPr>
              <a:t>    </a:t>
            </a:r>
            <a:r>
              <a:rPr lang="en-US" sz="2400" b="1" u="sng">
                <a:solidFill>
                  <a:srgbClr val="0000FF"/>
                </a:solidFill>
                <a:latin typeface=".VnTime" pitchFamily="34" charset="0"/>
              </a:rPr>
              <a:t>Bµi 3:</a:t>
            </a: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  §óng ghi §, sai ghi S:</a:t>
            </a:r>
            <a:endParaRPr lang="en-US" sz="24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6623" name="Rectangle 63"/>
          <p:cNvSpPr>
            <a:spLocks noChangeArrowheads="1"/>
          </p:cNvSpPr>
          <p:nvPr/>
        </p:nvSpPr>
        <p:spPr bwMode="auto">
          <a:xfrm>
            <a:off x="381000" y="2667000"/>
            <a:ext cx="2286000" cy="11430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6624" name="Rectangle 64"/>
          <p:cNvSpPr>
            <a:spLocks noChangeArrowheads="1"/>
          </p:cNvSpPr>
          <p:nvPr/>
        </p:nvSpPr>
        <p:spPr bwMode="auto">
          <a:xfrm>
            <a:off x="4419600" y="2743200"/>
            <a:ext cx="1219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625" name="Text Box 65"/>
          <p:cNvSpPr txBox="1">
            <a:spLocks noChangeArrowheads="1"/>
          </p:cNvSpPr>
          <p:nvPr/>
        </p:nvSpPr>
        <p:spPr bwMode="auto">
          <a:xfrm>
            <a:off x="2667000" y="30480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.VnTime" pitchFamily="34" charset="0"/>
              </a:rPr>
              <a:t>3 cm</a:t>
            </a:r>
          </a:p>
        </p:txBody>
      </p:sp>
      <p:sp>
        <p:nvSpPr>
          <p:cNvPr id="66626" name="Text Box 66"/>
          <p:cNvSpPr txBox="1">
            <a:spLocks noChangeArrowheads="1"/>
          </p:cNvSpPr>
          <p:nvPr/>
        </p:nvSpPr>
        <p:spPr bwMode="auto">
          <a:xfrm>
            <a:off x="1066800" y="22860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.VnTime" pitchFamily="34" charset="0"/>
              </a:rPr>
              <a:t>4 cm</a:t>
            </a:r>
          </a:p>
        </p:txBody>
      </p:sp>
      <p:sp>
        <p:nvSpPr>
          <p:cNvPr id="66627" name="Text Box 67"/>
          <p:cNvSpPr txBox="1">
            <a:spLocks noChangeArrowheads="1"/>
          </p:cNvSpPr>
          <p:nvPr/>
        </p:nvSpPr>
        <p:spPr bwMode="auto">
          <a:xfrm>
            <a:off x="4648200" y="23622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.VnTime" pitchFamily="34" charset="0"/>
              </a:rPr>
              <a:t>3 cm</a:t>
            </a:r>
          </a:p>
        </p:txBody>
      </p:sp>
      <p:sp>
        <p:nvSpPr>
          <p:cNvPr id="66649" name="Rectangle 89"/>
          <p:cNvSpPr>
            <a:spLocks noChangeArrowheads="1"/>
          </p:cNvSpPr>
          <p:nvPr/>
        </p:nvSpPr>
        <p:spPr bwMode="auto">
          <a:xfrm>
            <a:off x="8305800" y="4191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66650" name="Rectangle 90"/>
          <p:cNvSpPr>
            <a:spLocks noChangeArrowheads="1"/>
          </p:cNvSpPr>
          <p:nvPr/>
        </p:nvSpPr>
        <p:spPr bwMode="auto">
          <a:xfrm>
            <a:off x="8305800" y="4724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66651" name="Rectangle 91"/>
          <p:cNvSpPr>
            <a:spLocks noChangeArrowheads="1"/>
          </p:cNvSpPr>
          <p:nvPr/>
        </p:nvSpPr>
        <p:spPr bwMode="auto">
          <a:xfrm>
            <a:off x="8305800" y="510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66652" name="Rectangle 92"/>
          <p:cNvSpPr>
            <a:spLocks noChangeArrowheads="1"/>
          </p:cNvSpPr>
          <p:nvPr/>
        </p:nvSpPr>
        <p:spPr bwMode="auto">
          <a:xfrm>
            <a:off x="8305800" y="57912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6656" name="Rectangle 96"/>
          <p:cNvSpPr>
            <a:spLocks noChangeArrowheads="1"/>
          </p:cNvSpPr>
          <p:nvPr/>
        </p:nvSpPr>
        <p:spPr bwMode="auto">
          <a:xfrm>
            <a:off x="8305800" y="510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.VnTime" pitchFamily="34" charset="0"/>
              </a:rPr>
              <a:t>S</a:t>
            </a:r>
          </a:p>
        </p:txBody>
      </p:sp>
      <p:sp>
        <p:nvSpPr>
          <p:cNvPr id="66657" name="Rectangle 97"/>
          <p:cNvSpPr>
            <a:spLocks noChangeArrowheads="1"/>
          </p:cNvSpPr>
          <p:nvPr/>
        </p:nvSpPr>
        <p:spPr bwMode="auto">
          <a:xfrm>
            <a:off x="8305800" y="57912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.VnTime" pitchFamily="34" charset="0"/>
              </a:rPr>
              <a:t>§</a:t>
            </a:r>
          </a:p>
        </p:txBody>
      </p:sp>
      <p:grpSp>
        <p:nvGrpSpPr>
          <p:cNvPr id="66660" name="Group 100"/>
          <p:cNvGrpSpPr>
            <a:grpSpLocks/>
          </p:cNvGrpSpPr>
          <p:nvPr/>
        </p:nvGrpSpPr>
        <p:grpSpPr bwMode="auto">
          <a:xfrm>
            <a:off x="304800" y="4191000"/>
            <a:ext cx="6324600" cy="1962150"/>
            <a:chOff x="161" y="1895"/>
            <a:chExt cx="2484" cy="1033"/>
          </a:xfrm>
        </p:grpSpPr>
        <p:sp>
          <p:nvSpPr>
            <p:cNvPr id="66661" name="Text Box 101"/>
            <p:cNvSpPr txBox="1">
              <a:spLocks noChangeArrowheads="1"/>
            </p:cNvSpPr>
            <p:nvPr/>
          </p:nvSpPr>
          <p:spPr bwMode="auto">
            <a:xfrm>
              <a:off x="161" y="1895"/>
              <a:ext cx="2352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.VnTime" pitchFamily="34" charset="0"/>
                </a:rPr>
                <a:t> a) Chu vi h×nh 1 b»ng chu vi h×nh 2. </a:t>
              </a:r>
            </a:p>
          </p:txBody>
        </p:sp>
        <p:sp>
          <p:nvSpPr>
            <p:cNvPr id="66662" name="Text Box 102"/>
            <p:cNvSpPr txBox="1">
              <a:spLocks noChangeArrowheads="1"/>
            </p:cNvSpPr>
            <p:nvPr/>
          </p:nvSpPr>
          <p:spPr bwMode="auto">
            <a:xfrm>
              <a:off x="287" y="2147"/>
              <a:ext cx="23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.VnTime" pitchFamily="34" charset="0"/>
                </a:rPr>
                <a:t>b) DiÖn tÝch h×nh 1 b»ng diÖn tÝch h×nh 2</a:t>
              </a:r>
            </a:p>
          </p:txBody>
        </p:sp>
        <p:sp>
          <p:nvSpPr>
            <p:cNvPr id="66663" name="Text Box 103"/>
            <p:cNvSpPr txBox="1">
              <a:spLocks noChangeArrowheads="1"/>
            </p:cNvSpPr>
            <p:nvPr/>
          </p:nvSpPr>
          <p:spPr bwMode="auto">
            <a:xfrm>
              <a:off x="341" y="2410"/>
              <a:ext cx="23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.VnTime" pitchFamily="34" charset="0"/>
                </a:rPr>
                <a:t>c) DiÖn tÝch h×nh 2 lín h¬n diÖn tÝch h×nh 1</a:t>
              </a:r>
            </a:p>
          </p:txBody>
        </p:sp>
        <p:sp>
          <p:nvSpPr>
            <p:cNvPr id="66664" name="Text Box 104"/>
            <p:cNvSpPr txBox="1">
              <a:spLocks noChangeArrowheads="1"/>
            </p:cNvSpPr>
            <p:nvPr/>
          </p:nvSpPr>
          <p:spPr bwMode="auto">
            <a:xfrm>
              <a:off x="227" y="2687"/>
              <a:ext cx="2352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.VnTime" pitchFamily="34" charset="0"/>
                </a:rPr>
                <a:t>d) Chu vi h×nh 1 lín h¬n chu vi h×nh 2.</a:t>
              </a:r>
              <a:r>
                <a:rPr lang="en-US" sz="1400">
                  <a:solidFill>
                    <a:srgbClr val="0000FF"/>
                  </a:solidFill>
                  <a:latin typeface=".VnTime" pitchFamily="34" charset="0"/>
                </a:rPr>
                <a:t> </a:t>
              </a:r>
            </a:p>
          </p:txBody>
        </p:sp>
      </p:grpSp>
      <p:sp>
        <p:nvSpPr>
          <p:cNvPr id="66666" name="Rectangle 106"/>
          <p:cNvSpPr>
            <a:spLocks noChangeArrowheads="1"/>
          </p:cNvSpPr>
          <p:nvPr/>
        </p:nvSpPr>
        <p:spPr bwMode="auto">
          <a:xfrm>
            <a:off x="8305800" y="4724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.VnTime" pitchFamily="34" charset="0"/>
              </a:rPr>
              <a:t>S</a:t>
            </a:r>
          </a:p>
        </p:txBody>
      </p:sp>
      <p:sp>
        <p:nvSpPr>
          <p:cNvPr id="66672" name="Rectangle 112"/>
          <p:cNvSpPr>
            <a:spLocks noChangeArrowheads="1"/>
          </p:cNvSpPr>
          <p:nvPr/>
        </p:nvSpPr>
        <p:spPr bwMode="auto">
          <a:xfrm>
            <a:off x="8305800" y="4191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.VnTime" pitchFamily="34" charset="0"/>
              </a:rPr>
              <a:t>S</a:t>
            </a:r>
          </a:p>
        </p:txBody>
      </p:sp>
      <p:sp>
        <p:nvSpPr>
          <p:cNvPr id="66679" name="Rectangle 119"/>
          <p:cNvSpPr>
            <a:spLocks noChangeArrowheads="1"/>
          </p:cNvSpPr>
          <p:nvPr/>
        </p:nvSpPr>
        <p:spPr bwMode="auto">
          <a:xfrm>
            <a:off x="895350" y="3886200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Hình 1</a:t>
            </a:r>
          </a:p>
        </p:txBody>
      </p:sp>
      <p:sp>
        <p:nvSpPr>
          <p:cNvPr id="66680" name="Rectangle 120"/>
          <p:cNvSpPr>
            <a:spLocks noChangeArrowheads="1"/>
          </p:cNvSpPr>
          <p:nvPr/>
        </p:nvSpPr>
        <p:spPr bwMode="auto">
          <a:xfrm>
            <a:off x="4629150" y="3824288"/>
            <a:ext cx="85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Hình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6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6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6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23" grpId="0" animBg="1"/>
      <p:bldP spid="66624" grpId="0" animBg="1"/>
      <p:bldP spid="66625" grpId="0"/>
      <p:bldP spid="66626" grpId="0"/>
      <p:bldP spid="66627" grpId="0"/>
      <p:bldP spid="66649" grpId="0" animBg="1"/>
      <p:bldP spid="66650" grpId="0" animBg="1"/>
      <p:bldP spid="66651" grpId="0" animBg="1"/>
      <p:bldP spid="66652" grpId="0" animBg="1"/>
      <p:bldP spid="66656" grpId="0" animBg="1"/>
      <p:bldP spid="66657" grpId="0" animBg="1"/>
      <p:bldP spid="66666" grpId="0" animBg="1"/>
      <p:bldP spid="666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24" name="Text Box 56"/>
          <p:cNvSpPr txBox="1">
            <a:spLocks noChangeArrowheads="1"/>
          </p:cNvSpPr>
          <p:nvPr/>
        </p:nvSpPr>
        <p:spPr bwMode="auto">
          <a:xfrm>
            <a:off x="1676400" y="1447800"/>
            <a:ext cx="7010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.VnTime" pitchFamily="34" charset="0"/>
              </a:rPr>
              <a:t>Bµi 4</a:t>
            </a: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: §Ó l¸t mét phßng häc h×nh ch÷ nhËt, ng­êi ta dïng lo¹i g¹ch men h×nh vu«ng cã c¹nh 20 cm. Hái cÇn bao nhiªu viªn g¹ch ®Ó l¸t kÝn nÒn phßng häc ®ã, biÕt r»ng nÒn phßng häc cã chiÒu réng 5 m, chiÒu dµi 8 m vµ phÇn g¹ch v÷a kh«ng ®¸ng kÓ?</a:t>
            </a:r>
          </a:p>
        </p:txBody>
      </p:sp>
      <p:sp>
        <p:nvSpPr>
          <p:cNvPr id="84026" name="Text Box 58"/>
          <p:cNvSpPr txBox="1">
            <a:spLocks noChangeArrowheads="1"/>
          </p:cNvSpPr>
          <p:nvPr/>
        </p:nvSpPr>
        <p:spPr bwMode="auto">
          <a:xfrm>
            <a:off x="1524000" y="3781425"/>
            <a:ext cx="4191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  <a:latin typeface=".VnTime" pitchFamily="34" charset="0"/>
              </a:rPr>
              <a:t>T</a:t>
            </a:r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óm tắt: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1400">
              <a:solidFill>
                <a:srgbClr val="FF0000"/>
              </a:solidFill>
              <a:latin typeface=".VnTime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C¹nh viªn g¹ch       :  20 cm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ChiÒu réng nÒn:          5 m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 ChiÒu dµi nÒn   :        8 m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G¹ch cÇn          : … viªn?</a:t>
            </a:r>
            <a:r>
              <a:rPr lang="en-US" sz="1400">
                <a:solidFill>
                  <a:srgbClr val="FF0000"/>
                </a:solidFill>
                <a:latin typeface=".VnTime" pitchFamily="34" charset="0"/>
              </a:rPr>
              <a:t>                                   </a:t>
            </a:r>
          </a:p>
        </p:txBody>
      </p:sp>
      <p:sp>
        <p:nvSpPr>
          <p:cNvPr id="84030" name="Line 62"/>
          <p:cNvSpPr>
            <a:spLocks noChangeShapeType="1"/>
          </p:cNvSpPr>
          <p:nvPr/>
        </p:nvSpPr>
        <p:spPr bwMode="auto">
          <a:xfrm>
            <a:off x="3200400" y="22098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31" name="Line 63"/>
          <p:cNvSpPr>
            <a:spLocks noChangeShapeType="1"/>
          </p:cNvSpPr>
          <p:nvPr/>
        </p:nvSpPr>
        <p:spPr bwMode="auto">
          <a:xfrm>
            <a:off x="4114800" y="29718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32" name="Line 64"/>
          <p:cNvSpPr>
            <a:spLocks noChangeShapeType="1"/>
          </p:cNvSpPr>
          <p:nvPr/>
        </p:nvSpPr>
        <p:spPr bwMode="auto">
          <a:xfrm>
            <a:off x="2438400" y="32766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34" name="Line 66"/>
          <p:cNvSpPr>
            <a:spLocks noChangeShapeType="1"/>
          </p:cNvSpPr>
          <p:nvPr/>
        </p:nvSpPr>
        <p:spPr bwMode="auto">
          <a:xfrm>
            <a:off x="2209800" y="2590800"/>
            <a:ext cx="6324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4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4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4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4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4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30" grpId="0" animBg="1"/>
      <p:bldP spid="84031" grpId="0" animBg="1"/>
      <p:bldP spid="84032" grpId="0" animBg="1"/>
      <p:bldP spid="84034" grpId="0" animBg="1"/>
      <p:bldP spid="8403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-1219200" y="76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3505200" y="381000"/>
            <a:ext cx="1452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0000FF"/>
                </a:solidFill>
              </a:rPr>
              <a:t>Bài</a:t>
            </a:r>
            <a:r>
              <a:rPr lang="en-US" sz="2400" b="1" u="sng" dirty="0">
                <a:solidFill>
                  <a:srgbClr val="0000FF"/>
                </a:solidFill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</a:rPr>
              <a:t>giải</a:t>
            </a:r>
            <a:r>
              <a:rPr lang="en-US" sz="2400" b="1" u="sng" dirty="0">
                <a:solidFill>
                  <a:srgbClr val="0000FF"/>
                </a:solidFill>
              </a:rPr>
              <a:t>: </a:t>
            </a:r>
            <a:endParaRPr lang="en-US" sz="2400" b="1" u="sng" dirty="0"/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1905000" y="862012"/>
            <a:ext cx="5453063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gạch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2400" dirty="0"/>
              <a:t>20 x 20 = 400 ( cm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lớp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2400" dirty="0"/>
              <a:t>5 x 8 = 40 ( m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400" dirty="0"/>
              <a:t>40 m</a:t>
            </a:r>
            <a:r>
              <a:rPr lang="en-US" sz="2400" baseline="30000" dirty="0"/>
              <a:t>2 </a:t>
            </a:r>
            <a:r>
              <a:rPr lang="en-US" sz="2400" dirty="0"/>
              <a:t>= </a:t>
            </a:r>
            <a:r>
              <a:rPr lang="en-US" sz="2400" baseline="30000" dirty="0"/>
              <a:t> </a:t>
            </a:r>
            <a:r>
              <a:rPr lang="en-US" sz="2400" dirty="0"/>
              <a:t>400000 cm</a:t>
            </a:r>
            <a:r>
              <a:rPr lang="en-US" sz="2400" baseline="30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gạch</a:t>
            </a:r>
            <a:r>
              <a:rPr lang="en-US" sz="2400" dirty="0"/>
              <a:t>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lát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r>
              <a:rPr lang="en-US" sz="2400" dirty="0"/>
              <a:t> </a:t>
            </a:r>
            <a:r>
              <a:rPr lang="en-US" sz="2400" dirty="0" err="1"/>
              <a:t>lớp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2400" dirty="0"/>
              <a:t>400000 : 400 = 1000 (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gach</a:t>
            </a:r>
            <a:r>
              <a:rPr lang="en-US" sz="2400" dirty="0"/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400" dirty="0"/>
              <a:t>               </a:t>
            </a:r>
            <a:r>
              <a:rPr lang="en-US" sz="2400" u="sng" dirty="0" err="1"/>
              <a:t>Đáp</a:t>
            </a:r>
            <a:r>
              <a:rPr lang="en-US" sz="2400" u="sng" dirty="0"/>
              <a:t> </a:t>
            </a:r>
            <a:r>
              <a:rPr lang="en-US" sz="2400" u="sng" dirty="0" err="1"/>
              <a:t>số</a:t>
            </a:r>
            <a:r>
              <a:rPr lang="en-US" sz="2400" dirty="0"/>
              <a:t>: 1000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gạch</a:t>
            </a:r>
            <a:endParaRPr lang="en-US" sz="2400" dirty="0"/>
          </a:p>
          <a:p>
            <a:pPr algn="ctr">
              <a:spcBef>
                <a:spcPct val="50000"/>
              </a:spcBef>
            </a:pPr>
            <a:endParaRPr lang="en-US" sz="2400" dirty="0"/>
          </a:p>
          <a:p>
            <a:pPr algn="ctr">
              <a:spcBef>
                <a:spcPct val="50000"/>
              </a:spcBef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6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6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6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6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6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6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6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524000" y="2971800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TÝnh chu vi h×nh vu«ng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và diện tích hình vuông có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 c¹nh 3 cm? 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352800" y="3810000"/>
            <a:ext cx="3810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Chu vi hình vuông là: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b="1"/>
              <a:t> 3 x 4 = 12</a:t>
            </a:r>
            <a:r>
              <a:rPr lang="en-US" sz="2400" b="1">
                <a:latin typeface=".VnArial Narrow" pitchFamily="34" charset="0"/>
              </a:rPr>
              <a:t> (cm)</a:t>
            </a:r>
            <a:r>
              <a:rPr lang="en-US" b="1">
                <a:latin typeface=".VnArial Narrow" pitchFamily="34" charset="0"/>
              </a:rPr>
              <a:t>                </a:t>
            </a:r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1905000" y="1676400"/>
            <a:ext cx="6096000" cy="1062038"/>
          </a:xfrm>
          <a:prstGeom prst="rect">
            <a:avLst/>
          </a:prstGeom>
          <a:solidFill>
            <a:srgbClr val="00FFFF"/>
          </a:solidFill>
          <a:ln w="57150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VNI-Times" pitchFamily="2" charset="0"/>
              </a:rPr>
              <a:t>TROØ CHÔI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latin typeface="VNI-Times" pitchFamily="2" charset="0"/>
              </a:rPr>
              <a:t> </a:t>
            </a:r>
            <a:r>
              <a:rPr lang="en-US" sz="2400" b="1">
                <a:latin typeface="Times New Roman" pitchFamily="18" charset="0"/>
              </a:rPr>
              <a:t>AI NHANH AI ĐÚNG</a:t>
            </a:r>
          </a:p>
        </p:txBody>
      </p:sp>
      <p:sp>
        <p:nvSpPr>
          <p:cNvPr id="72729" name="Rectangle 25"/>
          <p:cNvSpPr>
            <a:spLocks noChangeArrowheads="1"/>
          </p:cNvSpPr>
          <p:nvPr/>
        </p:nvSpPr>
        <p:spPr bwMode="auto">
          <a:xfrm>
            <a:off x="3505200" y="5029200"/>
            <a:ext cx="3733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Diện tích hình vuông là: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/>
              <a:t>         3 x 3 = 9 (cm</a:t>
            </a:r>
            <a:r>
              <a:rPr lang="en-US" sz="2400" b="1" baseline="30000"/>
              <a:t>2</a:t>
            </a:r>
            <a:r>
              <a:rPr lang="en-US" sz="2400" b="1"/>
              <a:t>)</a:t>
            </a:r>
            <a:r>
              <a:rPr lang="en-US" sz="2400"/>
              <a:t>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2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2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2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Nhắc lại cách tính chu vi và diện tích hình vuông</a:t>
            </a: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1838325" y="3173413"/>
            <a:ext cx="5211763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Về nhà: Xem và làm lại các bài tập.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Làm bài tập 2 vào vở ở nhà.</a:t>
            </a: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838200" y="2819400"/>
            <a:ext cx="8305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Chuẩn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bị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sau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  <a:r>
              <a:rPr lang="en-US" sz="2400" b="1" dirty="0" err="1">
                <a:solidFill>
                  <a:srgbClr val="0000FF"/>
                </a:solidFill>
              </a:rPr>
              <a:t>Ôn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tập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về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học</a:t>
            </a:r>
            <a:r>
              <a:rPr lang="en-US" sz="2400" b="1" dirty="0">
                <a:solidFill>
                  <a:srgbClr val="0000FF"/>
                </a:solidFill>
              </a:rPr>
              <a:t> ( </a:t>
            </a:r>
            <a:r>
              <a:rPr lang="en-US" sz="2400" b="1" dirty="0" err="1">
                <a:solidFill>
                  <a:srgbClr val="0000FF"/>
                </a:solidFill>
              </a:rPr>
              <a:t>tiếp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theo</a:t>
            </a:r>
            <a:r>
              <a:rPr lang="en-US" sz="2400" b="1" dirty="0">
                <a:solidFill>
                  <a:srgbClr val="0000FF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Đọc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làm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tập</a:t>
            </a:r>
            <a:endParaRPr lang="en-US" sz="2400" b="1" dirty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Năng</a:t>
            </a:r>
            <a:r>
              <a:rPr lang="en-US" sz="2400" b="1" dirty="0">
                <a:solidFill>
                  <a:srgbClr val="0000FF"/>
                </a:solidFill>
              </a:rPr>
              <a:t>, </a:t>
            </a:r>
            <a:r>
              <a:rPr lang="en-US" sz="2400" b="1" dirty="0" err="1">
                <a:solidFill>
                  <a:srgbClr val="0000FF"/>
                </a:solidFill>
              </a:rPr>
              <a:t>Triều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làm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tập</a:t>
            </a:r>
            <a:r>
              <a:rPr lang="en-US" sz="2400" b="1" dirty="0">
                <a:solidFill>
                  <a:srgbClr val="0000FF"/>
                </a:solidFill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8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8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8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8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20" descr="HU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681538"/>
            <a:ext cx="24384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3" descr="flying-dov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981950" y="2057400"/>
            <a:ext cx="9334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flying-dov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3038" y="2155825"/>
            <a:ext cx="8175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80" name="Group 39"/>
          <p:cNvGrpSpPr>
            <a:grpSpLocks/>
          </p:cNvGrpSpPr>
          <p:nvPr/>
        </p:nvGrpSpPr>
        <p:grpSpPr bwMode="auto">
          <a:xfrm>
            <a:off x="6858000" y="4953000"/>
            <a:ext cx="2286000" cy="1905000"/>
            <a:chOff x="336" y="-288"/>
            <a:chExt cx="624" cy="576"/>
          </a:xfrm>
        </p:grpSpPr>
        <p:pic>
          <p:nvPicPr>
            <p:cNvPr id="15381" name="Picture 40" descr="DSTARS-P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2" name="Picture 41" descr="DSTARS-P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3" name="Picture 42" descr="DSTARS-P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4" name="Picture 43" descr="DSTARS-P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5" name="Picture 44" descr="DSTARS-P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423" name="Picture 63" descr="blumen-pflanzen1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62325" y="457200"/>
            <a:ext cx="2135188" cy="1676400"/>
          </a:xfrm>
          <a:prstGeom prst="rect">
            <a:avLst/>
          </a:prstGeom>
          <a:noFill/>
        </p:spPr>
      </p:pic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0" y="3335338"/>
            <a:ext cx="9144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Tr©n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träng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c¶m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¬n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c¸c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thÇy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gi¸o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, c«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gi¸o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vÒ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dù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GIê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TH¡M </a:t>
            </a:r>
            <a:r>
              <a:rPr lang="en-US" sz="3600" b="1" dirty="0" err="1" smtClean="0">
                <a:solidFill>
                  <a:srgbClr val="FF0000"/>
                </a:solidFill>
                <a:latin typeface=".VnMysticalH" pitchFamily="34" charset="0"/>
              </a:rPr>
              <a:t>LíP</a:t>
            </a:r>
            <a:r>
              <a:rPr lang="en-US" sz="3600" b="1" dirty="0" smtClean="0">
                <a:solidFill>
                  <a:srgbClr val="FF0000"/>
                </a:solidFill>
                <a:latin typeface=".VnMysticalH" pitchFamily="34" charset="0"/>
              </a:rPr>
              <a:t>  </a:t>
            </a:r>
            <a:endParaRPr lang="en-US" sz="3600" b="1" dirty="0">
              <a:solidFill>
                <a:srgbClr val="FF0000"/>
              </a:solidFill>
              <a:latin typeface=".VnMysticalH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680"/>
  <p:tag name="VIOLETTITLE" val="Ôn tập về hình học"/>
  <p:tag name="VIOLETLESSON" val="103"/>
  <p:tag name="VIOLETCATID" val="8049779"/>
  <p:tag name="VIOLETSUBJECT" val="Toán học 4"/>
  <p:tag name="VIOLETAUTHORID" val="6951050"/>
  <p:tag name="VIOLETAUTHORNAME" val="Trần Thiện Hải"/>
  <p:tag name="VIOLETAUTHORAVATAR" val="no_avatar.jpg"/>
  <p:tag name="VIOLETAUTHORADDRESS" val="Trường TH Vạn Thạnh 2 - Khánh Hòa"/>
  <p:tag name="VIOLETDATE" val="2013-05-16 20:20:33"/>
  <p:tag name="VIOLETHIT" val="101"/>
  <p:tag name="VIOLETLIKE" val="0"/>
  <p:tag name="MMPROD_NEXTUNIQUEID" val="10010"/>
  <p:tag name="MMPROD_UIDATA" val="&lt;database version=&quot;7.0&quot;&gt;&lt;object type=&quot;1&quot; unique_id=&quot;10001&quot;&gt;&lt;object type=&quot;8&quot; unique_id=&quot;10074&quot;&gt;&lt;/object&gt;&lt;object type=&quot;2&quot; unique_id=&quot;10075&quot;&gt;&lt;object type=&quot;3&quot; unique_id=&quot;10076&quot;&gt;&lt;property id=&quot;20148&quot; value=&quot;5&quot;/&gt;&lt;property id=&quot;20300&quot; value=&quot;Slide 1&quot;/&gt;&lt;property id=&quot;20307&quot; value=&quot;302&quot;/&gt;&lt;/object&gt;&lt;object type=&quot;3&quot; unique_id=&quot;10077&quot;&gt;&lt;property id=&quot;20148&quot; value=&quot;5&quot;/&gt;&lt;property id=&quot;20300&quot; value=&quot;Slide 2&quot;/&gt;&lt;property id=&quot;20307&quot; value=&quot;290&quot;/&gt;&lt;/object&gt;&lt;object type=&quot;3&quot; unique_id=&quot;10078&quot;&gt;&lt;property id=&quot;20148&quot; value=&quot;5&quot;/&gt;&lt;property id=&quot;20300&quot; value=&quot;Slide 3&quot;/&gt;&lt;property id=&quot;20307&quot; value=&quot;292&quot;/&gt;&lt;/object&gt;&lt;object type=&quot;3&quot; unique_id=&quot;10079&quot;&gt;&lt;property id=&quot;20148&quot; value=&quot;5&quot;/&gt;&lt;property id=&quot;20300&quot; value=&quot;Slide 4&quot;/&gt;&lt;property id=&quot;20307&quot; value=&quot;287&quot;/&gt;&lt;/object&gt;&lt;object type=&quot;3&quot; unique_id=&quot;10080&quot;&gt;&lt;property id=&quot;20148&quot; value=&quot;5&quot;/&gt;&lt;property id=&quot;20300&quot; value=&quot;Slide 5&quot;/&gt;&lt;property id=&quot;20307&quot; value=&quot;296&quot;/&gt;&lt;/object&gt;&lt;object type=&quot;3&quot; unique_id=&quot;10081&quot;&gt;&lt;property id=&quot;20148&quot; value=&quot;5&quot;/&gt;&lt;property id=&quot;20300&quot; value=&quot;Slide 6&quot;/&gt;&lt;property id=&quot;20307&quot; value=&quot;298&quot;/&gt;&lt;/object&gt;&lt;object type=&quot;3&quot; unique_id=&quot;10082&quot;&gt;&lt;property id=&quot;20148&quot; value=&quot;5&quot;/&gt;&lt;property id=&quot;20300&quot; value=&quot;Slide 7&quot;/&gt;&lt;property id=&quot;20307&quot; value=&quot;293&quot;/&gt;&lt;/object&gt;&lt;object type=&quot;3&quot; unique_id=&quot;10083&quot;&gt;&lt;property id=&quot;20148&quot; value=&quot;5&quot;/&gt;&lt;property id=&quot;20300&quot; value=&quot;Slide 8&quot;/&gt;&lt;property id=&quot;20307&quot; value=&quot;300&quot;/&gt;&lt;/object&gt;&lt;object type=&quot;3&quot; unique_id=&quot;10084&quot;&gt;&lt;property id=&quot;20148&quot; value=&quot;5&quot;/&gt;&lt;property id=&quot;20300&quot; value=&quot;Slide 9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528</Words>
  <Application>Microsoft Office PowerPoint</Application>
  <PresentationFormat>On-screen Show (4:3)</PresentationFormat>
  <Paragraphs>76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Times New Roman</vt:lpstr>
      <vt:lpstr>.VnArial Narrow</vt:lpstr>
      <vt:lpstr>.VnTime</vt:lpstr>
      <vt:lpstr>Tahoma</vt:lpstr>
      <vt:lpstr>VNI-Times</vt:lpstr>
      <vt:lpstr>.VnAristote</vt:lpstr>
      <vt:lpstr>.VnMysticalH</vt:lpstr>
      <vt:lpstr>Default Design</vt:lpstr>
      <vt:lpstr>Microsoft Equation 3.0</vt:lpstr>
      <vt:lpstr>Microsoft Graph Chart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Quang Trung - KX - 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Tai</dc:creator>
  <cp:lastModifiedBy>AutoBVT</cp:lastModifiedBy>
  <cp:revision>241</cp:revision>
  <dcterms:created xsi:type="dcterms:W3CDTF">2010-11-03T01:41:07Z</dcterms:created>
  <dcterms:modified xsi:type="dcterms:W3CDTF">2016-04-25T07:30:23Z</dcterms:modified>
</cp:coreProperties>
</file>